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1/3/2018</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4343400" cy="400110"/>
          </a:xfrm>
          <a:prstGeom prst="rect">
            <a:avLst/>
          </a:prstGeom>
        </p:spPr>
        <p:txBody>
          <a:bodyPr vert="horz" lIns="91440" tIns="45720" rIns="91440" bIns="45720" rtlCol="0" anchor="ctr">
            <a:noAutofit/>
          </a:bodyPr>
          <a:lstStyle/>
          <a:p>
            <a:pPr>
              <a:spcBef>
                <a:spcPct val="0"/>
              </a:spcBef>
            </a:pPr>
            <a:r>
              <a:rPr lang="en-US" sz="2400" b="1" dirty="0">
                <a:solidFill>
                  <a:srgbClr val="FFFFFF"/>
                </a:solidFill>
                <a:latin typeface="Times New Roman" panose="02020603050405020304" pitchFamily="18" charset="0"/>
                <a:ea typeface="+mj-ea"/>
                <a:cs typeface="Times New Roman" panose="02020603050405020304" pitchFamily="18" charset="0"/>
              </a:rPr>
              <a:t>Structural </a:t>
            </a:r>
            <a:r>
              <a:rPr lang="en-US" sz="2400" b="1" dirty="0" smtClean="0">
                <a:solidFill>
                  <a:srgbClr val="FFFFFF"/>
                </a:solidFill>
                <a:latin typeface="Times New Roman" panose="02020603050405020304" pitchFamily="18" charset="0"/>
                <a:ea typeface="+mj-ea"/>
                <a:cs typeface="Times New Roman" panose="02020603050405020304" pitchFamily="18" charset="0"/>
              </a:rPr>
              <a:t>Analysis, Frames</a:t>
            </a:r>
            <a:endParaRPr lang="en-US" sz="2400" b="1" dirty="0">
              <a:solidFill>
                <a:srgbClr val="FFFFFF"/>
              </a:solidFill>
              <a:latin typeface="Times New Roman" panose="02020603050405020304" pitchFamily="18" charset="0"/>
              <a:ea typeface="+mj-ea"/>
              <a:cs typeface="Times New Roman" panose="02020603050405020304" pitchFamily="18" charset="0"/>
            </a:endParaRPr>
          </a:p>
        </p:txBody>
      </p:sp>
      <p:sp>
        <p:nvSpPr>
          <p:cNvPr id="3" name="Rectangle 2"/>
          <p:cNvSpPr/>
          <p:nvPr/>
        </p:nvSpPr>
        <p:spPr>
          <a:xfrm>
            <a:off x="175161" y="1447800"/>
            <a:ext cx="8686800" cy="923330"/>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Frames are used to support loads, a frame contain no more supports or members than are necessary to prevent its collapse, the forces acting at the joints and supports can be determined by applying the equations of equilibrium to each of its members.</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3276600"/>
            <a:ext cx="3578315" cy="27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062412"/>
            <a:ext cx="1704975"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767945" y="336974"/>
            <a:ext cx="1648691"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Lecture 10</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4657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5867400" cy="923330"/>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EXAMPLE : Determine the horizontal and vertical components of force which the pin at C exerts on member BC of the frame in Fig. a.</a:t>
            </a:r>
          </a:p>
        </p:txBody>
      </p:sp>
      <p:sp>
        <p:nvSpPr>
          <p:cNvPr id="3" name="Rectangle 2"/>
          <p:cNvSpPr/>
          <p:nvPr/>
        </p:nvSpPr>
        <p:spPr>
          <a:xfrm>
            <a:off x="291873" y="1151930"/>
            <a:ext cx="4527218" cy="369332"/>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Free-Body Diagram shown in Fig. b.</a:t>
            </a: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039" y="1592262"/>
            <a:ext cx="5438775" cy="82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564" y="2709885"/>
            <a:ext cx="5429250" cy="82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456" y="3538561"/>
            <a:ext cx="546735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2911" y="258496"/>
            <a:ext cx="2612943" cy="2173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9" name="Picture 7"/>
          <p:cNvPicPr>
            <a:picLocks noChangeAspect="1" noChangeArrowheads="1"/>
          </p:cNvPicPr>
          <p:nvPr/>
        </p:nvPicPr>
        <p:blipFill rotWithShape="1">
          <a:blip r:embed="rId6">
            <a:extLst>
              <a:ext uri="{28A0092B-C50C-407E-A947-70E740481C1C}">
                <a14:useLocalDpi xmlns:a14="http://schemas.microsoft.com/office/drawing/2010/main" val="0"/>
              </a:ext>
            </a:extLst>
          </a:blip>
          <a:srcRect b="61368"/>
          <a:stretch/>
        </p:blipFill>
        <p:spPr bwMode="auto">
          <a:xfrm>
            <a:off x="3504024" y="4862512"/>
            <a:ext cx="2809875" cy="1405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09549" y="4348186"/>
            <a:ext cx="6191251" cy="369332"/>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The results for and can be determined by solving </a:t>
            </a:r>
            <a:r>
              <a:rPr lang="en-US" dirty="0" smtClean="0">
                <a:latin typeface="Times New Roman" panose="02020603050405020304" pitchFamily="18" charset="0"/>
                <a:cs typeface="Times New Roman" panose="02020603050405020304" pitchFamily="18" charset="0"/>
              </a:rPr>
              <a:t>these equations</a:t>
            </a:r>
            <a:endParaRPr lang="en-US" dirty="0">
              <a:latin typeface="Times New Roman" panose="02020603050405020304" pitchFamily="18" charset="0"/>
              <a:cs typeface="Times New Roman" panose="02020603050405020304" pitchFamily="18" charset="0"/>
            </a:endParaRPr>
          </a:p>
        </p:txBody>
      </p:sp>
      <p:sp>
        <p:nvSpPr>
          <p:cNvPr id="12" name="Rectangle 11"/>
          <p:cNvSpPr/>
          <p:nvPr/>
        </p:nvSpPr>
        <p:spPr>
          <a:xfrm>
            <a:off x="276039" y="2340554"/>
            <a:ext cx="4527218" cy="369332"/>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Free-Body Diagram shown in Fig. </a:t>
            </a:r>
            <a:r>
              <a:rPr lang="en-US" dirty="0" smtClean="0">
                <a:latin typeface="Times New Roman" panose="02020603050405020304" pitchFamily="18" charset="0"/>
                <a:cs typeface="Times New Roman" panose="02020603050405020304" pitchFamily="18" charset="0"/>
              </a:rPr>
              <a:t>c.</a:t>
            </a:r>
            <a:endParaRPr lang="en-US" dirty="0">
              <a:latin typeface="Times New Roman" panose="02020603050405020304" pitchFamily="18" charset="0"/>
              <a:cs typeface="Times New Roman" panose="02020603050405020304" pitchFamily="18" charset="0"/>
            </a:endParaRPr>
          </a:p>
        </p:txBody>
      </p:sp>
      <p:pic>
        <p:nvPicPr>
          <p:cNvPr id="23561"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38925" y="5993492"/>
            <a:ext cx="438150" cy="26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98746" y="2192071"/>
            <a:ext cx="2581275" cy="3152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90904" y="4636652"/>
            <a:ext cx="1504950"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62"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12181" y="3852886"/>
            <a:ext cx="714375"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63"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3644" y="4812392"/>
            <a:ext cx="3409950" cy="118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533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923330"/>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EXAMPLE : The two planks in Fig. a are connected together by cable BC and a smooth spacer DE. Determine the reactions at the smooth supports A and F, and also find the force developed in the cable and spacer.</a:t>
            </a:r>
          </a:p>
        </p:txBody>
      </p:sp>
      <p:pic>
        <p:nvPicPr>
          <p:cNvPr id="2457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629" r="10228" b="50000"/>
          <a:stretch/>
        </p:blipFill>
        <p:spPr bwMode="auto">
          <a:xfrm>
            <a:off x="228600" y="1330932"/>
            <a:ext cx="3538848" cy="153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971800"/>
            <a:ext cx="5419725"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7552" y="1622682"/>
            <a:ext cx="4743450"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47979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TotalTime>
  <Words>150</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Waveform</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Qassim</dc:creator>
  <cp:lastModifiedBy>Dr Qassim</cp:lastModifiedBy>
  <cp:revision>2</cp:revision>
  <dcterms:created xsi:type="dcterms:W3CDTF">2006-08-16T00:00:00Z</dcterms:created>
  <dcterms:modified xsi:type="dcterms:W3CDTF">2018-01-02T21:22:58Z</dcterms:modified>
</cp:coreProperties>
</file>